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203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6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0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7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4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6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9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9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chemeClr val="bg1">
              <a:lumMod val="85000"/>
              <a:alpha val="39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S</a:t>
            </a:r>
            <a:r>
              <a:rPr lang="en-US" dirty="0" smtClean="0"/>
              <a:t>tarCraft II </a:t>
            </a:r>
            <a:r>
              <a:rPr lang="en-US" b="1" dirty="0" smtClean="0"/>
              <a:t>I</a:t>
            </a:r>
            <a:r>
              <a:rPr lang="en-US" dirty="0" smtClean="0"/>
              <a:t>nternational </a:t>
            </a:r>
            <a:r>
              <a:rPr lang="en-US" b="1" dirty="0" smtClean="0"/>
              <a:t>C</a:t>
            </a:r>
            <a:r>
              <a:rPr lang="en-US" dirty="0" smtClean="0"/>
              <a:t>ompetition </a:t>
            </a:r>
            <a:r>
              <a:rPr lang="en-US" b="1" dirty="0" smtClean="0"/>
              <a:t>P</a:t>
            </a:r>
            <a:r>
              <a:rPr lang="en-US" dirty="0" smtClean="0"/>
              <a:t>redictor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Jonathan </a:t>
            </a:r>
            <a:r>
              <a:rPr lang="en-US" dirty="0" err="1" smtClean="0"/>
              <a:t>Ko</a:t>
            </a:r>
            <a:endParaRPr lang="en-US" dirty="0" smtClean="0"/>
          </a:p>
          <a:p>
            <a:r>
              <a:rPr lang="en-US" dirty="0" smtClean="0"/>
              <a:t>Young Kim</a:t>
            </a:r>
          </a:p>
          <a:p>
            <a:r>
              <a:rPr lang="en-US" dirty="0" smtClean="0"/>
              <a:t>Allen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5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/>
              <a:t>real </a:t>
            </a:r>
            <a:r>
              <a:rPr lang="en-US" dirty="0" smtClean="0"/>
              <a:t>question:</a:t>
            </a:r>
            <a:br>
              <a:rPr lang="en-US" dirty="0" smtClean="0"/>
            </a:br>
            <a:r>
              <a:rPr lang="en-US" dirty="0" smtClean="0"/>
              <a:t>Can we predict who will win a game of </a:t>
            </a:r>
            <a:r>
              <a:rPr lang="en-US" dirty="0" err="1" smtClean="0"/>
              <a:t>Starcraft</a:t>
            </a:r>
            <a:r>
              <a:rPr lang="en-US" dirty="0" smtClean="0"/>
              <a:t> II?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real</a:t>
            </a:r>
            <a:r>
              <a:rPr lang="en-US" dirty="0" smtClean="0"/>
              <a:t> answer:</a:t>
            </a:r>
            <a:br>
              <a:rPr lang="en-US" dirty="0" smtClean="0"/>
            </a:br>
            <a:r>
              <a:rPr lang="en-US" dirty="0" smtClean="0"/>
              <a:t>Kind of. It depends on what data we have access to. ;)</a:t>
            </a:r>
          </a:p>
        </p:txBody>
      </p:sp>
    </p:spTree>
    <p:extLst>
      <p:ext uri="{BB962C8B-B14F-4D97-AF65-F5344CB8AC3E}">
        <p14:creationId xmlns:p14="http://schemas.microsoft.com/office/powerpoint/2010/main" val="6776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go about solving this?</a:t>
            </a:r>
          </a:p>
          <a:p>
            <a:r>
              <a:rPr lang="en-US" dirty="0" smtClean="0"/>
              <a:t>Easy. Turn it into a classification problem!</a:t>
            </a:r>
          </a:p>
          <a:p>
            <a:pPr lvl="1"/>
            <a:r>
              <a:rPr lang="en-US" dirty="0" smtClean="0"/>
              <a:t>Create a binary classifier around a player</a:t>
            </a:r>
          </a:p>
          <a:p>
            <a:pPr lvl="1"/>
            <a:r>
              <a:rPr lang="en-US" dirty="0" smtClean="0"/>
              <a:t>Train the classifier on the player’s matches</a:t>
            </a:r>
          </a:p>
          <a:p>
            <a:pPr lvl="1"/>
            <a:r>
              <a:rPr lang="en-US" dirty="0" smtClean="0"/>
              <a:t>Feed it information about upcoming matches</a:t>
            </a:r>
          </a:p>
          <a:p>
            <a:pPr lvl="1"/>
            <a:r>
              <a:rPr lang="en-US" dirty="0" smtClean="0"/>
              <a:t>Convert classification to </a:t>
            </a:r>
            <a:r>
              <a:rPr lang="en-US" b="1" dirty="0" smtClean="0"/>
              <a:t>WIN</a:t>
            </a:r>
            <a:r>
              <a:rPr lang="en-US" dirty="0" smtClean="0"/>
              <a:t> or </a:t>
            </a:r>
            <a:r>
              <a:rPr lang="en-US" b="1" dirty="0" smtClean="0"/>
              <a:t>lose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4668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classifiers though?</a:t>
            </a:r>
          </a:p>
          <a:p>
            <a:pPr lvl="1"/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Decision Tree</a:t>
            </a:r>
          </a:p>
          <a:p>
            <a:pPr lvl="1"/>
            <a:r>
              <a:rPr lang="en-US" dirty="0" smtClean="0"/>
              <a:t>Multinomial Bayes</a:t>
            </a:r>
          </a:p>
          <a:p>
            <a:pPr lvl="1"/>
            <a:r>
              <a:rPr lang="en-US" dirty="0" smtClean="0"/>
              <a:t>Support Vector Machine</a:t>
            </a:r>
          </a:p>
          <a:p>
            <a:pPr lvl="1"/>
            <a:r>
              <a:rPr lang="en-US" dirty="0"/>
              <a:t>Random </a:t>
            </a:r>
            <a:r>
              <a:rPr lang="en-US" dirty="0" smtClean="0"/>
              <a:t>Forests</a:t>
            </a:r>
            <a:endParaRPr lang="en-US" dirty="0" smtClean="0"/>
          </a:p>
          <a:p>
            <a:pPr lvl="1"/>
            <a:r>
              <a:rPr lang="en-US" dirty="0" smtClean="0"/>
              <a:t>Ensembles</a:t>
            </a:r>
            <a:endParaRPr lang="en-US" dirty="0" smtClean="0"/>
          </a:p>
          <a:p>
            <a:pPr lvl="2"/>
            <a:r>
              <a:rPr lang="en-US" dirty="0" smtClean="0"/>
              <a:t>Stacking </a:t>
            </a:r>
            <a:r>
              <a:rPr lang="en-US" dirty="0" smtClean="0"/>
              <a:t>w/ Logistic Regression</a:t>
            </a:r>
          </a:p>
          <a:p>
            <a:pPr lvl="2"/>
            <a:r>
              <a:rPr lang="en-US" dirty="0" smtClean="0"/>
              <a:t>Stacking w/ Multi-Response Linear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2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Cool story bro, but what features?</a:t>
            </a:r>
          </a:p>
          <a:p>
            <a:r>
              <a:rPr lang="en-US" dirty="0" smtClean="0"/>
              <a:t>For a match, we only know three things: player 1, player 2, and map, so…: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opp’s</a:t>
            </a:r>
            <a:r>
              <a:rPr lang="en-US" dirty="0" smtClean="0"/>
              <a:t> race on that 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</a:t>
            </a:r>
            <a:r>
              <a:rPr lang="en-US" dirty="0"/>
              <a:t>race on that </a:t>
            </a:r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</a:t>
            </a:r>
            <a:r>
              <a:rPr lang="en-US" dirty="0" smtClean="0"/>
              <a:t> overall</a:t>
            </a:r>
          </a:p>
          <a:p>
            <a:pPr lvl="1"/>
            <a:r>
              <a:rPr lang="en-US" dirty="0" smtClean="0"/>
              <a:t>Time (attenuated as a logistic function)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327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evaluate our feature selection, we ran a 10-fold CV for a given player, specifically the most awesome </a:t>
            </a:r>
            <a:r>
              <a:rPr lang="en-US" dirty="0" err="1" smtClean="0"/>
              <a:t>Terran</a:t>
            </a:r>
            <a:r>
              <a:rPr lang="en-US" dirty="0" smtClean="0"/>
              <a:t> player in the world, MVP.</a:t>
            </a:r>
          </a:p>
          <a:p>
            <a:r>
              <a:rPr lang="en-US" dirty="0" smtClean="0"/>
              <a:t>To evaluate our model selection, we just stared at the ROC curves we made.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0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8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4600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be honest. That sucked. Why?</a:t>
            </a:r>
          </a:p>
          <a:p>
            <a:pPr lvl="1"/>
            <a:r>
              <a:rPr lang="en-US" dirty="0" smtClean="0"/>
              <a:t>ROC Curves for each CV has a lot of variance, no matter which model we try it on.</a:t>
            </a:r>
          </a:p>
          <a:p>
            <a:r>
              <a:rPr lang="en-US" dirty="0" smtClean="0"/>
              <a:t>How to improve? PUT ALL THE FEATURES</a:t>
            </a:r>
            <a:r>
              <a:rPr lang="en-US" dirty="0" smtClean="0"/>
              <a:t>!</a:t>
            </a:r>
            <a:endParaRPr lang="en-US" dirty="0" smtClean="0"/>
          </a:p>
          <a:p>
            <a:pPr lvl="1"/>
            <a:r>
              <a:rPr lang="en-US" dirty="0"/>
              <a:t>Player’s win rate </a:t>
            </a:r>
            <a:r>
              <a:rPr lang="en-US" dirty="0" smtClean="0"/>
              <a:t>on that </a:t>
            </a:r>
            <a:r>
              <a:rPr lang="en-US" dirty="0"/>
              <a:t>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win </a:t>
            </a:r>
            <a:r>
              <a:rPr lang="en-US" dirty="0"/>
              <a:t>rate on that map</a:t>
            </a:r>
          </a:p>
          <a:p>
            <a:pPr lvl="1"/>
            <a:r>
              <a:rPr lang="en-US" dirty="0" smtClean="0"/>
              <a:t>Player’s </a:t>
            </a:r>
            <a:r>
              <a:rPr lang="en-US" dirty="0"/>
              <a:t>win rate against </a:t>
            </a:r>
            <a:r>
              <a:rPr lang="en-US" dirty="0" err="1"/>
              <a:t>opp’s</a:t>
            </a:r>
            <a:r>
              <a:rPr lang="en-US" dirty="0"/>
              <a:t> </a:t>
            </a:r>
            <a:r>
              <a:rPr lang="en-US" dirty="0" smtClean="0"/>
              <a:t>race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45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2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21063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Professional StarCraft II has a pretty big scene around the world</a:t>
            </a:r>
          </a:p>
          <a:p>
            <a:r>
              <a:rPr lang="en-US" dirty="0" smtClean="0"/>
              <a:t>We want to find the best players, and be able to (as accurately as possible) predict the outcome of a match</a:t>
            </a:r>
            <a:endParaRPr lang="en-US" dirty="0"/>
          </a:p>
          <a:p>
            <a:r>
              <a:rPr lang="en-US" dirty="0" smtClean="0"/>
              <a:t>We also want to understand the </a:t>
            </a:r>
            <a:r>
              <a:rPr lang="en-US" dirty="0" err="1" smtClean="0"/>
              <a:t>metagame</a:t>
            </a:r>
            <a:r>
              <a:rPr lang="en-US" dirty="0" smtClean="0"/>
              <a:t> (how gameplay shifts)</a:t>
            </a:r>
          </a:p>
        </p:txBody>
      </p:sp>
    </p:spTree>
    <p:extLst>
      <p:ext uri="{BB962C8B-B14F-4D97-AF65-F5344CB8AC3E}">
        <p14:creationId xmlns:p14="http://schemas.microsoft.com/office/powerpoint/2010/main" val="200317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Stacking </a:t>
            </a:r>
            <a:r>
              <a:rPr lang="en-US" dirty="0" smtClean="0"/>
              <a:t>MLR model is still the best overall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dirty="0" smtClean="0"/>
              <a:t>Let’s try it!</a:t>
            </a:r>
          </a:p>
        </p:txBody>
      </p:sp>
    </p:spTree>
    <p:extLst>
      <p:ext uri="{BB962C8B-B14F-4D97-AF65-F5344CB8AC3E}">
        <p14:creationId xmlns:p14="http://schemas.microsoft.com/office/powerpoint/2010/main" val="159262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MOMENT OF TRUTH:</a:t>
            </a:r>
          </a:p>
          <a:p>
            <a:pPr lvl="1"/>
            <a:r>
              <a:rPr lang="en-US" dirty="0" smtClean="0"/>
              <a:t>Can our classifier correctly ‘predict’ who will win a </a:t>
            </a:r>
            <a:r>
              <a:rPr lang="en-US" dirty="0" err="1" smtClean="0"/>
              <a:t>Starcraft</a:t>
            </a:r>
            <a:r>
              <a:rPr lang="en-US" dirty="0" smtClean="0"/>
              <a:t> II match?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23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 produce a product like this and get results, we needed data, and it wasn’t easily available</a:t>
            </a:r>
          </a:p>
          <a:p>
            <a:r>
              <a:rPr lang="en-US" dirty="0" smtClean="0"/>
              <a:t>Match information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winner</a:t>
            </a:r>
          </a:p>
          <a:p>
            <a:pPr lvl="1"/>
            <a:r>
              <a:rPr lang="en-US" dirty="0" smtClean="0"/>
              <a:t>loser</a:t>
            </a:r>
          </a:p>
          <a:p>
            <a:pPr lvl="1"/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races played</a:t>
            </a:r>
          </a:p>
          <a:p>
            <a:r>
              <a:rPr lang="en-US" dirty="0" smtClean="0"/>
              <a:t>Map information</a:t>
            </a:r>
          </a:p>
        </p:txBody>
      </p:sp>
    </p:spTree>
    <p:extLst>
      <p:ext uri="{BB962C8B-B14F-4D97-AF65-F5344CB8AC3E}">
        <p14:creationId xmlns:p14="http://schemas.microsoft.com/office/powerpoint/2010/main" val="157014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teamliquid.net</a:t>
            </a:r>
            <a:endParaRPr lang="en-US" dirty="0" smtClean="0"/>
          </a:p>
          <a:p>
            <a:pPr lvl="1"/>
            <a:r>
              <a:rPr lang="en-US" dirty="0" smtClean="0"/>
              <a:t>Source of a lot of this information</a:t>
            </a:r>
          </a:p>
          <a:p>
            <a:r>
              <a:rPr lang="en-US" dirty="0" smtClean="0"/>
              <a:t>They wouldn’t give it to us… (so we forcibly took it)</a:t>
            </a:r>
          </a:p>
          <a:p>
            <a:r>
              <a:rPr lang="en-US" dirty="0" smtClean="0"/>
              <a:t>Wrote a scraper for </a:t>
            </a:r>
            <a:r>
              <a:rPr lang="en-US" dirty="0" err="1" smtClean="0"/>
              <a:t>teamliquid.net</a:t>
            </a:r>
            <a:r>
              <a:rPr lang="en-US" dirty="0" smtClean="0"/>
              <a:t> database, and just cycled through all the </a:t>
            </a:r>
            <a:r>
              <a:rPr lang="en-US" dirty="0" smtClean="0"/>
              <a:t>pages</a:t>
            </a:r>
          </a:p>
          <a:p>
            <a:pPr lvl="1"/>
            <a:r>
              <a:rPr lang="en-US" dirty="0" smtClean="0"/>
              <a:t>Had to limit our collection rate…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8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collected:</a:t>
            </a:r>
          </a:p>
          <a:p>
            <a:pPr lvl="1"/>
            <a:r>
              <a:rPr lang="en-US" dirty="0" smtClean="0"/>
              <a:t>Date of match</a:t>
            </a:r>
          </a:p>
          <a:p>
            <a:pPr lvl="1"/>
            <a:r>
              <a:rPr lang="en-US" dirty="0" smtClean="0"/>
              <a:t>League ID</a:t>
            </a:r>
            <a:r>
              <a:rPr lang="en-US" dirty="0"/>
              <a:t> </a:t>
            </a:r>
            <a:r>
              <a:rPr lang="en-US" dirty="0" smtClean="0"/>
              <a:t>and name</a:t>
            </a:r>
          </a:p>
          <a:p>
            <a:pPr lvl="1"/>
            <a:r>
              <a:rPr lang="en-US" dirty="0" smtClean="0"/>
              <a:t>Map ID and name</a:t>
            </a:r>
          </a:p>
          <a:p>
            <a:pPr lvl="1"/>
            <a:r>
              <a:rPr lang="en-US" dirty="0" smtClean="0"/>
              <a:t>Winner ID and name</a:t>
            </a:r>
            <a:endParaRPr lang="en-US" dirty="0"/>
          </a:p>
          <a:p>
            <a:pPr lvl="1"/>
            <a:r>
              <a:rPr lang="en-US" dirty="0" smtClean="0"/>
              <a:t>Winner Race</a:t>
            </a:r>
          </a:p>
          <a:p>
            <a:pPr lvl="1"/>
            <a:r>
              <a:rPr lang="en-US" dirty="0" smtClean="0"/>
              <a:t>Loser ID and name</a:t>
            </a:r>
          </a:p>
          <a:p>
            <a:pPr lvl="1"/>
            <a:r>
              <a:rPr lang="en-US" dirty="0" smtClean="0"/>
              <a:t>Loser Race</a:t>
            </a:r>
          </a:p>
        </p:txBody>
      </p:sp>
    </p:spTree>
    <p:extLst>
      <p:ext uri="{BB962C8B-B14F-4D97-AF65-F5344CB8AC3E}">
        <p14:creationId xmlns:p14="http://schemas.microsoft.com/office/powerpoint/2010/main" val="3654747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wanted to visualize two things:</a:t>
            </a:r>
          </a:p>
          <a:p>
            <a:pPr lvl="1"/>
            <a:r>
              <a:rPr lang="en-US" dirty="0" smtClean="0"/>
              <a:t>Find the best players – that is, the strongest performing players with high confidence</a:t>
            </a:r>
          </a:p>
          <a:p>
            <a:pPr lvl="1"/>
            <a:r>
              <a:rPr lang="en-US" dirty="0" smtClean="0"/>
              <a:t>Understand the </a:t>
            </a:r>
            <a:r>
              <a:rPr lang="en-US" dirty="0" err="1" smtClean="0"/>
              <a:t>metagame</a:t>
            </a:r>
            <a:r>
              <a:rPr lang="en-US" dirty="0" smtClean="0"/>
              <a:t>; particularly, race imbalances</a:t>
            </a:r>
          </a:p>
        </p:txBody>
      </p:sp>
    </p:spTree>
    <p:extLst>
      <p:ext uri="{BB962C8B-B14F-4D97-AF65-F5344CB8AC3E}">
        <p14:creationId xmlns:p14="http://schemas.microsoft.com/office/powerpoint/2010/main" val="2585888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Find the best players – the strongest performing players with high confidence</a:t>
            </a:r>
          </a:p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Some players have played few games (2 to 5) and have high win percentages</a:t>
            </a:r>
          </a:p>
          <a:p>
            <a:pPr lvl="1"/>
            <a:r>
              <a:rPr lang="en-US" dirty="0" smtClean="0"/>
              <a:t>Playing many games at a high level implies a high level of skill (getting invited to more tournaments, etc.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We want to be able to balance number of games played as well as </a:t>
            </a:r>
            <a:r>
              <a:rPr lang="en-US" smtClean="0"/>
              <a:t>win rate!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1991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lower bound of Wilson score confidence for Bernoulli parameter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Accounts for low sample size, returns a score for confidence in player ability</a:t>
            </a:r>
          </a:p>
          <a:p>
            <a:r>
              <a:rPr lang="en-US" dirty="0" smtClean="0"/>
              <a:t>Bubble chart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08442"/>
            <a:ext cx="8267700" cy="1066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81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wanted to visualize the race-usage trends (and win rates) in professional StarCraft</a:t>
            </a:r>
          </a:p>
          <a:p>
            <a:r>
              <a:rPr lang="en-US" dirty="0" smtClean="0"/>
              <a:t>Allows us to see </a:t>
            </a:r>
            <a:r>
              <a:rPr lang="en-US" dirty="0" err="1" smtClean="0"/>
              <a:t>metagame</a:t>
            </a:r>
            <a:r>
              <a:rPr lang="en-US" dirty="0" smtClean="0"/>
              <a:t> shifts, which map rotations favor which races, and even game balance changes</a:t>
            </a:r>
          </a:p>
          <a:p>
            <a:r>
              <a:rPr lang="en-US" smtClean="0"/>
              <a:t>Bar chart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048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679</Words>
  <Application>Microsoft Macintosh PowerPoint</Application>
  <PresentationFormat>On-screen Show (4:3)</PresentationFormat>
  <Paragraphs>117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StarCraft II International Competition Predictor</vt:lpstr>
      <vt:lpstr>Goal</vt:lpstr>
      <vt:lpstr>Data</vt:lpstr>
      <vt:lpstr>Data</vt:lpstr>
      <vt:lpstr>Data</vt:lpstr>
      <vt:lpstr>Visualization</vt:lpstr>
      <vt:lpstr>Visualization</vt:lpstr>
      <vt:lpstr>Visualization</vt:lpstr>
      <vt:lpstr>Visualization</vt:lpstr>
      <vt:lpstr>Models</vt:lpstr>
      <vt:lpstr>Models</vt:lpstr>
      <vt:lpstr>Models</vt:lpstr>
      <vt:lpstr>Models</vt:lpstr>
      <vt:lpstr>Models</vt:lpstr>
      <vt:lpstr>Models – Take One</vt:lpstr>
      <vt:lpstr>Models – Take One</vt:lpstr>
      <vt:lpstr>Models</vt:lpstr>
      <vt:lpstr>Models – Take Two</vt:lpstr>
      <vt:lpstr>Models – Take Two</vt:lpstr>
      <vt:lpstr>Models</vt:lpstr>
      <vt:lpstr>Models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StarCraft Match Predictor</dc:title>
  <dc:creator>Allen Chen</dc:creator>
  <cp:lastModifiedBy>Allen Chen</cp:lastModifiedBy>
  <cp:revision>33</cp:revision>
  <dcterms:created xsi:type="dcterms:W3CDTF">2012-04-26T04:18:55Z</dcterms:created>
  <dcterms:modified xsi:type="dcterms:W3CDTF">2012-04-26T19:53:16Z</dcterms:modified>
</cp:coreProperties>
</file>

<file path=docProps/thumbnail.jpeg>
</file>